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sldIdLst>
    <p:sldId id="256" r:id="rId2"/>
    <p:sldId id="270" r:id="rId3"/>
    <p:sldId id="274" r:id="rId4"/>
    <p:sldId id="257" r:id="rId5"/>
    <p:sldId id="269" r:id="rId6"/>
    <p:sldId id="261" r:id="rId7"/>
    <p:sldId id="262" r:id="rId8"/>
    <p:sldId id="258" r:id="rId9"/>
    <p:sldId id="260" r:id="rId10"/>
    <p:sldId id="263" r:id="rId11"/>
    <p:sldId id="259" r:id="rId12"/>
    <p:sldId id="264" r:id="rId13"/>
    <p:sldId id="268" r:id="rId14"/>
    <p:sldId id="265" r:id="rId15"/>
    <p:sldId id="266" r:id="rId16"/>
    <p:sldId id="267" r:id="rId17"/>
    <p:sldId id="272" r:id="rId18"/>
    <p:sldId id="273" r:id="rId19"/>
    <p:sldId id="271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97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01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993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2315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886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964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561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899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86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56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43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888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50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0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6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181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75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E9BF-74C1-4807-BD20-C2EB124D048C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4FFC0-190B-419C-B23E-B9AEE4B8C93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9266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dr.github.i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83B1-33F0-BD19-8401-307F3582F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Records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0A9AD-11D1-6225-AF48-55BB87DD6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Una breve historia sobre </a:t>
            </a:r>
            <a:r>
              <a:rPr lang="es-ES" dirty="0" err="1"/>
              <a:t>ADRs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5484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6DE12-B325-34B5-A90C-F5D76FE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Documentar decisiones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8276F-308F-30DE-292C-7CF44529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Pero desde una perspectiva de arquitectura técnica</a:t>
            </a:r>
          </a:p>
        </p:txBody>
      </p:sp>
    </p:spTree>
    <p:extLst>
      <p:ext uri="{BB962C8B-B14F-4D97-AF65-F5344CB8AC3E}">
        <p14:creationId xmlns:p14="http://schemas.microsoft.com/office/powerpoint/2010/main" val="176435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CF00-C622-F8C4-A531-74C8578E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02435-2B33-452B-CC5E-3A67735C6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Documentarlas, documentamos negocio, documentamos funcionalidades, documentamos soluciones técnicas.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¿Por qué no tenemos la costumbre de documentar decisiones (de arquitectura)?</a:t>
            </a:r>
          </a:p>
        </p:txBody>
      </p:sp>
    </p:spTree>
    <p:extLst>
      <p:ext uri="{BB962C8B-B14F-4D97-AF65-F5344CB8AC3E}">
        <p14:creationId xmlns:p14="http://schemas.microsoft.com/office/powerpoint/2010/main" val="271865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6448-5185-37F0-CDA0-69F3AE55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7CD8-8530-AB1C-95BC-A747953D5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 ADR no es más que un estándar, un concepto, que promueve documentar decisiones de arquitectura con un registro fácil de navegar.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No solo decisiones actuales, también histórico. Esto es así porque…</a:t>
            </a:r>
          </a:p>
        </p:txBody>
      </p:sp>
    </p:spTree>
    <p:extLst>
      <p:ext uri="{BB962C8B-B14F-4D97-AF65-F5344CB8AC3E}">
        <p14:creationId xmlns:p14="http://schemas.microsoft.com/office/powerpoint/2010/main" val="214346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2E2F-B53D-6A9D-1B81-290FA29B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 del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1BF4-DCF3-87CC-A870-E6AE16E3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 sistema puede tenerlo todo, pero siempre habrá cosas que </a:t>
            </a:r>
            <a:r>
              <a:rPr lang="es-ES" b="1" dirty="0"/>
              <a:t>no</a:t>
            </a:r>
            <a:r>
              <a:rPr lang="es-ES" dirty="0"/>
              <a:t> pueda obviar.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En un sistema de banca, el rendimiento y la seguridad son importantes, pero suelen ser excluyentes, si tuviésemos que elegir… </a:t>
            </a:r>
            <a:r>
              <a:rPr lang="es-ES" b="1" dirty="0"/>
              <a:t>segura</a:t>
            </a:r>
            <a:r>
              <a:rPr lang="es-ES" dirty="0"/>
              <a:t>mente tendríamos claro cuál.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Identificar requisitos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Software Architecture: The Hard Parts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2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BD86-7E92-F68D-5DF5-C1102BE0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9768-1A71-E502-E33B-3719EB1E0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Estos requisitos del sistema son identificados como </a:t>
            </a:r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Significant</a:t>
            </a:r>
            <a:r>
              <a:rPr lang="es-ES" dirty="0"/>
              <a:t> </a:t>
            </a:r>
            <a:r>
              <a:rPr lang="es-ES" dirty="0" err="1"/>
              <a:t>Requirement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Algunos ejemplos (Mark Richards y Neal </a:t>
            </a:r>
            <a:r>
              <a:rPr lang="es-ES" dirty="0" err="1"/>
              <a:t>Fords</a:t>
            </a:r>
            <a:r>
              <a:rPr lang="es-ES" dirty="0"/>
              <a:t> los llaman los -</a:t>
            </a:r>
            <a:r>
              <a:rPr lang="es-ES" dirty="0" err="1"/>
              <a:t>ilities</a:t>
            </a:r>
            <a:r>
              <a:rPr lang="es-ES" dirty="0"/>
              <a:t>)</a:t>
            </a:r>
          </a:p>
          <a:p>
            <a:pPr marL="0" indent="0">
              <a:buNone/>
            </a:pPr>
            <a:r>
              <a:rPr lang="es-ES" dirty="0"/>
              <a:t>- </a:t>
            </a:r>
            <a:r>
              <a:rPr lang="es-ES" dirty="0" err="1"/>
              <a:t>Maintainability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- </a:t>
            </a:r>
            <a:r>
              <a:rPr lang="es-ES" dirty="0" err="1"/>
              <a:t>Testability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- </a:t>
            </a:r>
            <a:r>
              <a:rPr lang="es-ES" dirty="0" err="1"/>
              <a:t>Deployability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- Security</a:t>
            </a:r>
          </a:p>
          <a:p>
            <a:pPr marL="0" indent="0">
              <a:buNone/>
            </a:pPr>
            <a:r>
              <a:rPr lang="es-ES" dirty="0"/>
              <a:t>- Performance</a:t>
            </a:r>
          </a:p>
          <a:p>
            <a:pPr marL="0" indent="0">
              <a:buNone/>
            </a:pPr>
            <a:r>
              <a:rPr lang="es-ES" dirty="0"/>
              <a:t>- </a:t>
            </a:r>
            <a:r>
              <a:rPr lang="es-ES" dirty="0" err="1"/>
              <a:t>Scalability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424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10C3-F455-549A-15D3-8024AB61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Formato de </a:t>
            </a:r>
            <a:r>
              <a:rPr lang="es-ES" dirty="0" err="1"/>
              <a:t>ADRs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CD82-D782-716E-C139-DB991145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Estado</a:t>
            </a:r>
          </a:p>
          <a:p>
            <a:pPr lvl="1"/>
            <a:r>
              <a:rPr lang="en-US" dirty="0"/>
              <a:t>proposed, accepted, rejected, deprecated, superseded</a:t>
            </a:r>
            <a:endParaRPr lang="es-ES" dirty="0"/>
          </a:p>
          <a:p>
            <a:r>
              <a:rPr lang="es-ES" dirty="0"/>
              <a:t>Contexto</a:t>
            </a:r>
          </a:p>
          <a:p>
            <a:r>
              <a:rPr lang="es-ES" dirty="0"/>
              <a:t>Decisión</a:t>
            </a:r>
          </a:p>
          <a:p>
            <a:r>
              <a:rPr lang="es-ES" dirty="0"/>
              <a:t>Consecuencias</a:t>
            </a:r>
          </a:p>
          <a:p>
            <a:r>
              <a:rPr lang="es-ES" dirty="0"/>
              <a:t>Recursos</a:t>
            </a:r>
          </a:p>
        </p:txBody>
      </p:sp>
    </p:spTree>
    <p:extLst>
      <p:ext uri="{BB962C8B-B14F-4D97-AF65-F5344CB8AC3E}">
        <p14:creationId xmlns:p14="http://schemas.microsoft.com/office/powerpoint/2010/main" val="140586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CCC3-F0AF-95BF-E975-17229C14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Tooling</a:t>
            </a:r>
            <a:r>
              <a:rPr lang="es-ES" dirty="0"/>
              <a:t> de </a:t>
            </a:r>
            <a:r>
              <a:rPr lang="es-ES" dirty="0" err="1"/>
              <a:t>ADRs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9E584-B093-AC2B-3CC1-A413DC35C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CLIs</a:t>
            </a:r>
            <a:endParaRPr lang="es-ES" dirty="0"/>
          </a:p>
          <a:p>
            <a:r>
              <a:rPr lang="es-ES" dirty="0"/>
              <a:t>Herramientas webs</a:t>
            </a:r>
          </a:p>
          <a:p>
            <a:r>
              <a:rPr lang="es-ES" dirty="0"/>
              <a:t>Herramientas internas</a:t>
            </a:r>
          </a:p>
          <a:p>
            <a:r>
              <a:rPr lang="es-ES" dirty="0"/>
              <a:t>Wikis y plantillas</a:t>
            </a:r>
          </a:p>
        </p:txBody>
      </p:sp>
    </p:spTree>
    <p:extLst>
      <p:ext uri="{BB962C8B-B14F-4D97-AF65-F5344CB8AC3E}">
        <p14:creationId xmlns:p14="http://schemas.microsoft.com/office/powerpoint/2010/main" val="1309426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98AE-30D3-7B24-280D-86B5A39F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puede ser un ADR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A0052-D3F6-4DD0-22BC-F5C54D3C9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Protocolos de comunicación</a:t>
            </a:r>
          </a:p>
          <a:p>
            <a:r>
              <a:rPr lang="es-ES" dirty="0"/>
              <a:t>Usar Java para todos los micros</a:t>
            </a:r>
          </a:p>
          <a:p>
            <a:r>
              <a:rPr lang="es-ES" dirty="0"/>
              <a:t>Composición &gt; Herencia</a:t>
            </a:r>
          </a:p>
          <a:p>
            <a:r>
              <a:rPr lang="es-ES" dirty="0"/>
              <a:t>Ante X situación usaremos/haremos Y</a:t>
            </a:r>
          </a:p>
        </p:txBody>
      </p:sp>
    </p:spTree>
    <p:extLst>
      <p:ext uri="{BB962C8B-B14F-4D97-AF65-F5344CB8AC3E}">
        <p14:creationId xmlns:p14="http://schemas.microsoft.com/office/powerpoint/2010/main" val="985973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F27C-C803-9E05-766C-4108FD5D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Fitness </a:t>
            </a:r>
            <a:r>
              <a:rPr lang="es-ES" dirty="0" err="1"/>
              <a:t>functions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6A5AB-F0B9-AF0C-23DA-C795437EA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cerrar, una breve introducción</a:t>
            </a:r>
          </a:p>
        </p:txBody>
      </p:sp>
    </p:spTree>
    <p:extLst>
      <p:ext uri="{BB962C8B-B14F-4D97-AF65-F5344CB8AC3E}">
        <p14:creationId xmlns:p14="http://schemas.microsoft.com/office/powerpoint/2010/main" val="385847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E39533B-7DA3-4398-A7D8-AD6F1C3E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C713273-DAA9-468D-906E-773D549FE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954AB3C-E826-42EE-9B59-F7B8E9FE6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BF20-80B2-48E6-012D-E6DBC8458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8650" y="673240"/>
            <a:ext cx="331915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Recomendaciones de libros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C3A038F-F707-86C4-0554-D834EBB43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649" y="4119613"/>
            <a:ext cx="3319151" cy="205876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40" name="Rounded Rectangle 25">
            <a:extLst>
              <a:ext uri="{FF2B5EF4-FFF2-40B4-BE49-F238E27FC236}">
                <a16:creationId xmlns:a16="http://schemas.microsoft.com/office/drawing/2014/main" id="{AA287519-0D48-47B2-A0CF-9252CC97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6" y="488845"/>
            <a:ext cx="3376393" cy="2750026"/>
          </a:xfrm>
          <a:prstGeom prst="roundRect">
            <a:avLst>
              <a:gd name="adj" fmla="val 2054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24">
            <a:extLst>
              <a:ext uri="{FF2B5EF4-FFF2-40B4-BE49-F238E27FC236}">
                <a16:creationId xmlns:a16="http://schemas.microsoft.com/office/drawing/2014/main" id="{2C9EC87B-F5D8-46BF-837D-40F4799EC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5355" y="488844"/>
            <a:ext cx="3376393" cy="5660923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ird on a branch&#10;&#10;Description automatically generated">
            <a:extLst>
              <a:ext uri="{FF2B5EF4-FFF2-40B4-BE49-F238E27FC236}">
                <a16:creationId xmlns:a16="http://schemas.microsoft.com/office/drawing/2014/main" id="{E7D0A57E-2EF0-EC81-62C6-DA62CE4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69" y="716286"/>
            <a:ext cx="1750046" cy="2295144"/>
          </a:xfrm>
          <a:prstGeom prst="rect">
            <a:avLst/>
          </a:prstGeom>
        </p:spPr>
      </p:pic>
      <p:sp>
        <p:nvSpPr>
          <p:cNvPr id="44" name="Rounded Rectangle 33">
            <a:extLst>
              <a:ext uri="{FF2B5EF4-FFF2-40B4-BE49-F238E27FC236}">
                <a16:creationId xmlns:a16="http://schemas.microsoft.com/office/drawing/2014/main" id="{F33ED209-72B6-4175-9AEF-19D6996BF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6" y="3405083"/>
            <a:ext cx="3376393" cy="2750026"/>
          </a:xfrm>
          <a:prstGeom prst="roundRect">
            <a:avLst>
              <a:gd name="adj" fmla="val 2054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book cover with a purple and white background&#10;&#10;Description automatically generated">
            <a:extLst>
              <a:ext uri="{FF2B5EF4-FFF2-40B4-BE49-F238E27FC236}">
                <a16:creationId xmlns:a16="http://schemas.microsoft.com/office/drawing/2014/main" id="{8A1B05FE-9325-7131-2A85-1FA3FEEC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69" y="3632524"/>
            <a:ext cx="1750046" cy="2295144"/>
          </a:xfrm>
          <a:prstGeom prst="rect">
            <a:avLst/>
          </a:prstGeom>
        </p:spPr>
      </p:pic>
      <p:pic>
        <p:nvPicPr>
          <p:cNvPr id="18" name="Picture 17" descr="A book cover of a bird&#10;&#10;Description automatically generated">
            <a:extLst>
              <a:ext uri="{FF2B5EF4-FFF2-40B4-BE49-F238E27FC236}">
                <a16:creationId xmlns:a16="http://schemas.microsoft.com/office/drawing/2014/main" id="{F592964B-4B4B-21D1-DDCF-ABE273E82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83" y="1406560"/>
            <a:ext cx="2916936" cy="38254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5DB8DF-6149-4A24-A0B1-7C8E15ACE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1" r="-1"/>
          <a:stretch/>
        </p:blipFill>
        <p:spPr>
          <a:xfrm>
            <a:off x="7885872" y="4375150"/>
            <a:ext cx="4306127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74B7-9847-2956-B9BB-8AD7076B2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¿Quién soy?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C8AEF-78D5-05BB-3B35-E60D99735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Pepe Fabra Valverde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Qué hago, cuál es mi experiencia, cuándo y cuántas veces me he topado con este problema.</a:t>
            </a:r>
          </a:p>
        </p:txBody>
      </p:sp>
    </p:spTree>
    <p:extLst>
      <p:ext uri="{BB962C8B-B14F-4D97-AF65-F5344CB8AC3E}">
        <p14:creationId xmlns:p14="http://schemas.microsoft.com/office/powerpoint/2010/main" val="66903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9977-6978-7485-BFFE-337C4118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768ED-F348-2378-8C51-1BB2D831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https://adr.github.io/</a:t>
            </a:r>
            <a:endParaRPr lang="es-ES" dirty="0"/>
          </a:p>
          <a:p>
            <a:r>
              <a:rPr lang="es-ES" dirty="0"/>
              <a:t>Fundamentals </a:t>
            </a:r>
            <a:r>
              <a:rPr lang="es-ES" dirty="0" err="1"/>
              <a:t>of</a:t>
            </a:r>
            <a:r>
              <a:rPr lang="es-ES" dirty="0"/>
              <a:t> Software </a:t>
            </a:r>
            <a:r>
              <a:rPr lang="es-ES" dirty="0" err="1"/>
              <a:t>Architecture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129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D271-BA8C-6C42-DCC0-5D8A6201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proponérselo a un cliente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79A63-133E-9217-1A1C-AF8F2642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Cultura de empresa</a:t>
            </a:r>
          </a:p>
          <a:p>
            <a:r>
              <a:rPr lang="es-ES" dirty="0"/>
              <a:t>Impacto en el negocio y sus productos</a:t>
            </a:r>
          </a:p>
          <a:p>
            <a:r>
              <a:rPr lang="es-ES" dirty="0"/>
              <a:t>Impacto en la Experiencia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983017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465D-3A52-1182-8E73-7B86A3C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Preguntas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5F71-7448-53D6-4D4C-2E47B0C9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76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6566-7714-F496-743F-7391D6C3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quiero que aprendas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36E7E-A19A-92CE-B074-6BFC851FC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importancia de las decisiones, y de documentarlas</a:t>
            </a:r>
          </a:p>
          <a:p>
            <a:r>
              <a:rPr lang="es-ES" dirty="0"/>
              <a:t>ADR y ASR</a:t>
            </a:r>
          </a:p>
          <a:p>
            <a:r>
              <a:rPr lang="es-ES" dirty="0"/>
              <a:t>Fitness </a:t>
            </a:r>
            <a:r>
              <a:rPr lang="es-ES" dirty="0" err="1"/>
              <a:t>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313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1126D-8E4C-EE59-4C09-6108244A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3632-08EC-E727-9F03-C36638EC3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Decisiones inferidas</a:t>
            </a:r>
          </a:p>
        </p:txBody>
      </p:sp>
    </p:spTree>
    <p:extLst>
      <p:ext uri="{BB962C8B-B14F-4D97-AF65-F5344CB8AC3E}">
        <p14:creationId xmlns:p14="http://schemas.microsoft.com/office/powerpoint/2010/main" val="169778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76FB-3F95-4181-34FF-0788E962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C824-870A-BAD3-8C53-24FF62709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Si no conozco las decisiones, puedo aspirar a inferirlas del código. Cuando el negocio está de por medio, confiar en que se asuman las decisiones adecuadas es demasiado arriesgado</a:t>
            </a:r>
          </a:p>
        </p:txBody>
      </p:sp>
    </p:spTree>
    <p:extLst>
      <p:ext uri="{BB962C8B-B14F-4D97-AF65-F5344CB8AC3E}">
        <p14:creationId xmlns:p14="http://schemas.microsoft.com/office/powerpoint/2010/main" val="383740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A30B-0318-A628-A467-F88D2B79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Prs</a:t>
            </a:r>
            <a:r>
              <a:rPr lang="es-ES" dirty="0"/>
              <a:t> inconsistentes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454B-6A99-3A1A-6787-7C7AC4EF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reviews</a:t>
            </a:r>
            <a:r>
              <a:rPr lang="es-ES" dirty="0"/>
              <a:t> frustrantes</a:t>
            </a:r>
          </a:p>
          <a:p>
            <a:r>
              <a:rPr lang="es-ES" dirty="0"/>
              <a:t>Sistema débil</a:t>
            </a:r>
          </a:p>
          <a:p>
            <a:r>
              <a:rPr lang="es-ES" dirty="0"/>
              <a:t>Negocio comprometido</a:t>
            </a:r>
          </a:p>
          <a:p>
            <a:r>
              <a:rPr lang="es-ES" dirty="0" err="1"/>
              <a:t>etc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243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5AC3-77AF-BCE8-8469-1561DB45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Mundo de decisiones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DF64-89C6-E2C4-1D9B-F49F99FD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 un mundo de decisiones, datos y </a:t>
            </a:r>
            <a:r>
              <a:rPr lang="es-ES" dirty="0" err="1"/>
              <a:t>prompts</a:t>
            </a:r>
            <a:r>
              <a:rPr lang="es-ES" dirty="0"/>
              <a:t>, no conocer con claridad la expectativa es muy dañino</a:t>
            </a:r>
          </a:p>
        </p:txBody>
      </p:sp>
    </p:spTree>
    <p:extLst>
      <p:ext uri="{BB962C8B-B14F-4D97-AF65-F5344CB8AC3E}">
        <p14:creationId xmlns:p14="http://schemas.microsoft.com/office/powerpoint/2010/main" val="378543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CF80-6320-EA96-FFBA-FA649662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Necesidad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324E-9E63-2A4D-F9E2-6087B51CF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Comprender y conocer las decisiones</a:t>
            </a:r>
          </a:p>
        </p:txBody>
      </p:sp>
    </p:spTree>
    <p:extLst>
      <p:ext uri="{BB962C8B-B14F-4D97-AF65-F5344CB8AC3E}">
        <p14:creationId xmlns:p14="http://schemas.microsoft.com/office/powerpoint/2010/main" val="223689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0449-EB4D-5EBE-1FD5-0AA7EC40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Respetar el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1749-2BB7-70E4-43B8-C96F53ED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Respetar al equipo y al negocio</a:t>
            </a:r>
          </a:p>
        </p:txBody>
      </p:sp>
    </p:spTree>
    <p:extLst>
      <p:ext uri="{BB962C8B-B14F-4D97-AF65-F5344CB8AC3E}">
        <p14:creationId xmlns:p14="http://schemas.microsoft.com/office/powerpoint/2010/main" val="160103122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92</TotalTime>
  <Words>402</Words>
  <Application>Microsoft Office PowerPoint</Application>
  <PresentationFormat>Widescreen</PresentationFormat>
  <Paragraphs>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Century Gothic</vt:lpstr>
      <vt:lpstr>Vapor Trail</vt:lpstr>
      <vt:lpstr>Architecture Decision Records</vt:lpstr>
      <vt:lpstr>¿Quién soy?</vt:lpstr>
      <vt:lpstr>Qué quiero que aprendas</vt:lpstr>
      <vt:lpstr>Problema</vt:lpstr>
      <vt:lpstr>Bugs</vt:lpstr>
      <vt:lpstr>Prs inconsistentes</vt:lpstr>
      <vt:lpstr>Mundo de decisiones</vt:lpstr>
      <vt:lpstr>Necesidad</vt:lpstr>
      <vt:lpstr>Respetar el sistema</vt:lpstr>
      <vt:lpstr>Documentar decisiones</vt:lpstr>
      <vt:lpstr>Solución</vt:lpstr>
      <vt:lpstr>ADR</vt:lpstr>
      <vt:lpstr>Requisitos del sistema</vt:lpstr>
      <vt:lpstr>ASR</vt:lpstr>
      <vt:lpstr>Formato de ADRs</vt:lpstr>
      <vt:lpstr>Tooling de ADRs</vt:lpstr>
      <vt:lpstr>Qué puede ser un ADR</vt:lpstr>
      <vt:lpstr>Fitness functions</vt:lpstr>
      <vt:lpstr>Recomendaciones de libros</vt:lpstr>
      <vt:lpstr>Bibliografía</vt:lpstr>
      <vt:lpstr>Cómo proponérselo a un cliente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Decision Records</dc:title>
  <dc:creator>Fabra Valverde, Jose</dc:creator>
  <cp:lastModifiedBy>Fabra Valverde, Jose</cp:lastModifiedBy>
  <cp:revision>6</cp:revision>
  <dcterms:created xsi:type="dcterms:W3CDTF">2024-03-22T12:10:17Z</dcterms:created>
  <dcterms:modified xsi:type="dcterms:W3CDTF">2024-03-22T13:42:45Z</dcterms:modified>
</cp:coreProperties>
</file>